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sldIdLst>
    <p:sldId id="256" r:id="rId2"/>
    <p:sldId id="257" r:id="rId3"/>
    <p:sldId id="286" r:id="rId4"/>
    <p:sldId id="287" r:id="rId5"/>
    <p:sldId id="288" r:id="rId6"/>
    <p:sldId id="289" r:id="rId7"/>
    <p:sldId id="296" r:id="rId8"/>
    <p:sldId id="290" r:id="rId9"/>
    <p:sldId id="291" r:id="rId10"/>
    <p:sldId id="297" r:id="rId11"/>
    <p:sldId id="292" r:id="rId12"/>
    <p:sldId id="28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DFD"/>
    <a:srgbClr val="FEFCFD"/>
    <a:srgbClr val="FDFDFD"/>
    <a:srgbClr val="000400"/>
    <a:srgbClr val="FF0000"/>
    <a:srgbClr val="A2EBFC"/>
    <a:srgbClr val="5BE02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005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00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9CEA4-57F5-4B5E-B3D5-015F2C228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93310-9807-4FD3-B5AD-95133741B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C609A-DD1F-4BE4-A5BB-B1F1E511A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D3BE4-7D46-4FAB-8F3A-37A53B750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B7809-13E2-49CA-8932-09F47C5BA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B4AC8-A11E-4495-B637-FEDC67C58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255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29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7ED5D-6EC6-4780-9633-A6759EF14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01FD0-E0A0-4584-9B38-0F00CD141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5A71-67DC-48F3-8FD3-D681BA2EE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0CBDE-0039-4FAA-8DB2-502212541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704F2-04E7-48E9-802F-5DC48CE59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29F8A-99E8-48AA-A5B9-F6C348C38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DBB32-736E-4364-B59B-A876A4CEE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3454C-CD01-44A0-9B5C-784BF4ED5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2C146-F1BF-427F-80F8-329385F6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2902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902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9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17EF7A5-33A4-4510-AE44-8EA735F43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2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3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2-ALU.pp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5-Pictures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lor_vision" TargetMode="External"/><Relationship Id="rId2" Type="http://schemas.openxmlformats.org/officeDocument/2006/relationships/hyperlink" Target="http://www.accessexcellence.org/AE/AEC/CC/vision_background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Computer Science 101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RGB Color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33CC33"/>
                </a:solidFill>
              </a:rPr>
              <a:t>G</a:t>
            </a:r>
            <a:r>
              <a:rPr lang="en-US" dirty="0" smtClean="0">
                <a:solidFill>
                  <a:srgbClr val="0000FF"/>
                </a:solidFill>
              </a:rPr>
              <a:t>B </a:t>
            </a:r>
            <a:r>
              <a:rPr lang="en-US" dirty="0" smtClean="0">
                <a:solidFill>
                  <a:schemeClr val="bg2"/>
                </a:solidFill>
              </a:rPr>
              <a:t>- </a:t>
            </a:r>
            <a:r>
              <a:rPr lang="en-US" dirty="0" smtClean="0"/>
              <a:t>In hexadecimal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086100" y="1524000"/>
            <a:ext cx="2971800" cy="2057400"/>
          </a:xfrm>
          <a:prstGeom prst="rect">
            <a:avLst/>
          </a:prstGeom>
          <a:solidFill>
            <a:srgbClr val="D458C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R=212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G=88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B=200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0" y="4267200"/>
            <a:ext cx="6096000" cy="220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R =  212  </a:t>
            </a:r>
            <a:r>
              <a:rPr lang="en-US" sz="2800" dirty="0" smtClean="0">
                <a:sym typeface="Symbol" pitchFamily="18" charset="2"/>
              </a:rPr>
              <a:t>  11010100    D4</a:t>
            </a:r>
          </a:p>
          <a:p>
            <a:pPr eaLnBrk="1" hangingPunct="1">
              <a:defRPr/>
            </a:pPr>
            <a:r>
              <a:rPr lang="en-US" sz="2800" dirty="0" smtClean="0">
                <a:sym typeface="Symbol" pitchFamily="18" charset="2"/>
              </a:rPr>
              <a:t>G =    88    01010100    54</a:t>
            </a:r>
          </a:p>
          <a:p>
            <a:pPr eaLnBrk="1" hangingPunct="1">
              <a:defRPr/>
            </a:pPr>
            <a:r>
              <a:rPr lang="en-US" sz="2800" dirty="0" smtClean="0">
                <a:sym typeface="Symbol" pitchFamily="18" charset="2"/>
              </a:rPr>
              <a:t>B =  200    11001000     C8</a:t>
            </a:r>
            <a:br>
              <a:rPr lang="en-US" sz="2800" dirty="0" smtClean="0">
                <a:sym typeface="Symbol" pitchFamily="18" charset="2"/>
              </a:rPr>
            </a:br>
            <a:endParaRPr lang="en-US" sz="2800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solidFill>
                  <a:srgbClr val="FF0000"/>
                </a:solidFill>
              </a:rPr>
              <a:t>R</a:t>
            </a:r>
            <a:r>
              <a:rPr lang="en-US" sz="6000" dirty="0" smtClean="0">
                <a:solidFill>
                  <a:srgbClr val="33CC33"/>
                </a:solidFill>
              </a:rPr>
              <a:t>G</a:t>
            </a:r>
            <a:r>
              <a:rPr lang="en-US" sz="6000" dirty="0" smtClean="0">
                <a:solidFill>
                  <a:srgbClr val="0000FF"/>
                </a:solidFill>
              </a:rPr>
              <a:t>B </a:t>
            </a:r>
            <a:r>
              <a:rPr lang="en-US" sz="6000" dirty="0" smtClean="0">
                <a:solidFill>
                  <a:schemeClr val="bg2"/>
                </a:solidFill>
              </a:rPr>
              <a:t>- </a:t>
            </a:r>
            <a:r>
              <a:rPr lang="en-US" sz="4800" dirty="0" smtClean="0"/>
              <a:t>In hexadecimal</a:t>
            </a:r>
            <a:endParaRPr lang="en-US" sz="6000" dirty="0" smtClean="0">
              <a:solidFill>
                <a:srgbClr val="0000FF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3400" y="2667000"/>
            <a:ext cx="2971800" cy="2057400"/>
          </a:xfrm>
          <a:prstGeom prst="rect">
            <a:avLst/>
          </a:prstGeom>
          <a:solidFill>
            <a:srgbClr val="D458C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R=212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G=88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B=200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905000"/>
            <a:ext cx="50292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ym typeface="Symbol" pitchFamily="18" charset="2"/>
            </a:endParaRPr>
          </a:p>
          <a:p>
            <a:pPr eaLnBrk="1" hangingPunct="1">
              <a:defRPr/>
            </a:pPr>
            <a:r>
              <a:rPr lang="en-US" sz="2400" dirty="0" smtClean="0">
                <a:sym typeface="Symbol" pitchFamily="18" charset="2"/>
              </a:rPr>
              <a:t>Color stored in 3 eight bit groups:</a:t>
            </a:r>
            <a:br>
              <a:rPr lang="en-US" sz="2400" dirty="0" smtClean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11010100  01010100  11001000</a:t>
            </a:r>
          </a:p>
          <a:p>
            <a:pPr eaLnBrk="1" hangingPunct="1">
              <a:defRPr/>
            </a:pPr>
            <a:r>
              <a:rPr lang="en-US" sz="2400" dirty="0" smtClean="0">
                <a:sym typeface="Symbol" pitchFamily="18" charset="2"/>
              </a:rPr>
              <a:t>Note that each 8 bit group can be expressed with two hex digits</a:t>
            </a:r>
            <a:br>
              <a:rPr lang="en-US" sz="2400" dirty="0" smtClean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 11010100 is given by D4</a:t>
            </a:r>
            <a:br>
              <a:rPr lang="en-US" sz="2400" dirty="0" smtClean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 01010100 is 54</a:t>
            </a:r>
            <a:br>
              <a:rPr lang="en-US" sz="2400" dirty="0" smtClean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 11001000  is C8</a:t>
            </a:r>
          </a:p>
          <a:p>
            <a:pPr eaLnBrk="1" hangingPunct="1">
              <a:defRPr/>
            </a:pPr>
            <a:r>
              <a:rPr lang="en-US" sz="2400" dirty="0" smtClean="0">
                <a:sym typeface="Symbol" pitchFamily="18" charset="2"/>
              </a:rPr>
              <a:t>Color given by D454C8 in hexadecimal</a:t>
            </a:r>
            <a:r>
              <a:rPr lang="en-US" sz="2800" dirty="0" smtClean="0">
                <a:sym typeface="Symbol" pitchFamily="18" charset="2"/>
              </a:rPr>
              <a:t/>
            </a:r>
            <a:br>
              <a:rPr lang="en-US" sz="2800" dirty="0" smtClean="0">
                <a:sym typeface="Symbol" pitchFamily="18" charset="2"/>
              </a:rPr>
            </a:br>
            <a:r>
              <a:rPr lang="en-US" sz="2800" dirty="0" smtClean="0">
                <a:sym typeface="Symbol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longr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772400" cy="13890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8435" name="WordArt 3">
            <a:hlinkClick r:id="rId3" action="ppaction://hlinkpres?slideindex=1&amp;slidetitle="/>
          </p:cNvPr>
          <p:cNvSpPr>
            <a:spLocks noChangeArrowheads="1" noChangeShapeType="1" noTextEdit="1"/>
          </p:cNvSpPr>
          <p:nvPr/>
        </p:nvSpPr>
        <p:spPr bwMode="auto">
          <a:xfrm>
            <a:off x="2128838" y="2990850"/>
            <a:ext cx="4886325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hlinkClick r:id="rId4" action="ppaction://hlinkpres?slideindex=1&amp;slidetitle="/>
              </a:rPr>
              <a:t>I can’t visualize this </a:t>
            </a:r>
          </a:p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hlinkClick r:id="rId4" action="ppaction://hlinkpres?slideindex=1&amp;slidetitle="/>
              </a:rPr>
              <a:t>without a picture!</a:t>
            </a:r>
            <a:endParaRPr lang="en-US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Simplified Introduction </a:t>
            </a:r>
            <a:br>
              <a:rPr lang="en-US" sz="3600" dirty="0" smtClean="0"/>
            </a:br>
            <a:r>
              <a:rPr lang="en-US" sz="3600" dirty="0" smtClean="0"/>
              <a:t>to Color Vision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2514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Go to </a:t>
            </a:r>
            <a:r>
              <a:rPr lang="en-US" sz="2800" dirty="0" smtClean="0">
                <a:hlinkClick r:id="rId2"/>
              </a:rPr>
              <a:t>How We See: The First Steps of Human Vision</a:t>
            </a:r>
            <a:r>
              <a:rPr lang="en-US" sz="2800" dirty="0" smtClean="0"/>
              <a:t> or </a:t>
            </a:r>
            <a:r>
              <a:rPr lang="en-US" sz="2800" dirty="0" smtClean="0">
                <a:hlinkClick r:id="rId3"/>
              </a:rPr>
              <a:t>Color Vision</a:t>
            </a:r>
            <a:r>
              <a:rPr lang="en-US" sz="2800" dirty="0" smtClean="0"/>
              <a:t> for more information.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49488" y="2590800"/>
            <a:ext cx="4645025" cy="38957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Wave Nature of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Light is transmitted as waves. The different wavelengths composing the light correspond to the colors of the light.</a:t>
            </a:r>
            <a:br>
              <a:rPr lang="en-US" dirty="0" smtClean="0"/>
            </a:br>
            <a:endParaRPr lang="en-US" dirty="0" smtClean="0"/>
          </a:p>
          <a:p>
            <a:pPr>
              <a:defRPr/>
            </a:pPr>
            <a:r>
              <a:rPr lang="en-US" dirty="0" smtClean="0"/>
              <a:t>A red object absorbs wavelengths other than the red lengths.</a:t>
            </a:r>
            <a:br>
              <a:rPr lang="en-US" dirty="0" smtClean="0"/>
            </a:br>
            <a:endParaRPr lang="en-US" dirty="0" smtClean="0"/>
          </a:p>
          <a:p>
            <a:pPr>
              <a:defRPr/>
            </a:pPr>
            <a:r>
              <a:rPr lang="en-US" dirty="0" smtClean="0"/>
              <a:t>The lens focuses the light on the retina.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Rod and Cone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retina contains two types of receptor cells.</a:t>
            </a:r>
            <a:br>
              <a:rPr lang="en-US" dirty="0" smtClean="0"/>
            </a:br>
            <a:endParaRPr lang="en-US" dirty="0" smtClean="0"/>
          </a:p>
          <a:p>
            <a:pPr lvl="1">
              <a:defRPr/>
            </a:pPr>
            <a:r>
              <a:rPr lang="en-US" dirty="0" smtClean="0"/>
              <a:t>Rod cells: Detect the intensity of the light.</a:t>
            </a:r>
            <a:br>
              <a:rPr lang="en-US" dirty="0" smtClean="0"/>
            </a:br>
            <a:endParaRPr lang="en-US" dirty="0" smtClean="0"/>
          </a:p>
          <a:p>
            <a:pPr lvl="1">
              <a:defRPr/>
            </a:pPr>
            <a:r>
              <a:rPr lang="en-US" dirty="0" smtClean="0"/>
              <a:t>Cone cells: Detect color of the light.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 humans there are three kinds of cone cells (S, M, L) that are sensitive to different ranges of wavelengths.</a:t>
            </a:r>
            <a:br>
              <a:rPr lang="en-US" dirty="0" smtClean="0"/>
            </a:br>
            <a:endParaRPr lang="en-US" dirty="0" smtClean="0"/>
          </a:p>
          <a:p>
            <a:pPr>
              <a:defRPr/>
            </a:pPr>
            <a:r>
              <a:rPr lang="en-US" dirty="0" smtClean="0"/>
              <a:t>Often these are labeled as R, G, B for red, green and blue. This is the best model for our purposes.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solidFill>
                  <a:srgbClr val="FF0000"/>
                </a:solidFill>
              </a:rPr>
              <a:t>Red </a:t>
            </a:r>
            <a:r>
              <a:rPr lang="en-US" sz="6000" dirty="0" smtClean="0">
                <a:solidFill>
                  <a:srgbClr val="33CC33"/>
                </a:solidFill>
              </a:rPr>
              <a:t>Green </a:t>
            </a:r>
            <a:r>
              <a:rPr lang="en-US" sz="6000" dirty="0" smtClean="0">
                <a:solidFill>
                  <a:srgbClr val="0000FF"/>
                </a:solidFill>
              </a:rPr>
              <a:t>Blue </a:t>
            </a:r>
            <a:r>
              <a:rPr lang="en-US" sz="6000" dirty="0" smtClean="0">
                <a:solidFill>
                  <a:schemeClr val="bg2"/>
                </a:solidFill>
              </a:rPr>
              <a:t>- </a:t>
            </a:r>
            <a:r>
              <a:rPr lang="en-US" sz="6000" dirty="0" smtClean="0">
                <a:solidFill>
                  <a:srgbClr val="FF0000"/>
                </a:solidFill>
              </a:rPr>
              <a:t>R</a:t>
            </a:r>
            <a:r>
              <a:rPr lang="en-US" sz="6000" dirty="0" smtClean="0">
                <a:solidFill>
                  <a:srgbClr val="33CC33"/>
                </a:solidFill>
              </a:rPr>
              <a:t>G</a:t>
            </a:r>
            <a:r>
              <a:rPr lang="en-US" sz="6000" dirty="0" smtClean="0">
                <a:solidFill>
                  <a:srgbClr val="0000FF"/>
                </a:solidFill>
              </a:rPr>
              <a:t>B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pic>
        <p:nvPicPr>
          <p:cNvPr id="9219" name="Picture 4" descr="C:\WINNT\Profiles\Administrator\Alum99\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00200"/>
            <a:ext cx="4114800" cy="3657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In this system colors are created from the primary colors </a:t>
            </a:r>
            <a:r>
              <a:rPr lang="en-US" sz="2800" dirty="0" smtClean="0">
                <a:solidFill>
                  <a:srgbClr val="FF0000"/>
                </a:solidFill>
              </a:rPr>
              <a:t>Red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33CC33"/>
                </a:solidFill>
              </a:rPr>
              <a:t>Green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0000FF"/>
                </a:solidFill>
              </a:rPr>
              <a:t>Blue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Widely used in computer systems.</a:t>
            </a:r>
            <a:br>
              <a:rPr lang="en-US" sz="2800" dirty="0" smtClean="0"/>
            </a:b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563562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R</a:t>
            </a:r>
            <a:r>
              <a:rPr lang="en-US" sz="4000" dirty="0" smtClean="0">
                <a:solidFill>
                  <a:srgbClr val="33CC33"/>
                </a:solidFill>
              </a:rPr>
              <a:t>G</a:t>
            </a:r>
            <a:r>
              <a:rPr lang="en-US" sz="4000" dirty="0" smtClean="0">
                <a:solidFill>
                  <a:srgbClr val="0000FF"/>
                </a:solidFill>
              </a:rPr>
              <a:t>B </a:t>
            </a:r>
            <a:r>
              <a:rPr lang="en-US" sz="4000" dirty="0" smtClean="0">
                <a:solidFill>
                  <a:schemeClr val="tx1"/>
                </a:solidFill>
              </a:rPr>
              <a:t>- Storage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 color  is specified by giving three values in the range 0-255.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The first number is the </a:t>
            </a:r>
            <a:r>
              <a:rPr lang="en-US" dirty="0" smtClean="0">
                <a:solidFill>
                  <a:srgbClr val="FF0000"/>
                </a:solidFill>
              </a:rPr>
              <a:t>Red </a:t>
            </a:r>
            <a:r>
              <a:rPr lang="en-US" dirty="0" smtClean="0"/>
              <a:t>value, the second is </a:t>
            </a:r>
            <a:r>
              <a:rPr lang="en-US" dirty="0" smtClean="0">
                <a:solidFill>
                  <a:srgbClr val="33CC33"/>
                </a:solidFill>
              </a:rPr>
              <a:t>Green</a:t>
            </a:r>
            <a:r>
              <a:rPr lang="en-US" dirty="0" smtClean="0"/>
              <a:t> and third </a:t>
            </a:r>
            <a:r>
              <a:rPr lang="en-US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Clearly there is a byte for each color, thus 24 bits in all.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smtClean="0">
                <a:solidFill>
                  <a:srgbClr val="FF0000"/>
                </a:solidFill>
              </a:rPr>
              <a:t>R</a:t>
            </a:r>
            <a:r>
              <a:rPr lang="en-US" sz="6000" smtClean="0">
                <a:solidFill>
                  <a:srgbClr val="33CC33"/>
                </a:solidFill>
              </a:rPr>
              <a:t>G</a:t>
            </a:r>
            <a:r>
              <a:rPr lang="en-US" sz="6000" smtClean="0">
                <a:solidFill>
                  <a:srgbClr val="0000FF"/>
                </a:solidFill>
              </a:rPr>
              <a:t>B </a:t>
            </a:r>
            <a:r>
              <a:rPr lang="en-US" sz="6000" smtClean="0">
                <a:solidFill>
                  <a:schemeClr val="bg2"/>
                </a:solidFill>
              </a:rPr>
              <a:t>- </a:t>
            </a:r>
            <a:r>
              <a:rPr lang="en-US" sz="4800" smtClean="0"/>
              <a:t>Examples</a:t>
            </a:r>
            <a:endParaRPr lang="en-US" sz="6000" smtClean="0">
              <a:solidFill>
                <a:srgbClr val="0000FF"/>
              </a:solidFill>
            </a:endParaRP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1524000" y="2362200"/>
            <a:ext cx="2514600" cy="1600200"/>
          </a:xfrm>
          <a:prstGeom prst="rect">
            <a:avLst/>
          </a:prstGeom>
          <a:solidFill>
            <a:srgbClr val="D458C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2"/>
                </a:solidFill>
              </a:rPr>
              <a:t>R=212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G=88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B=200</a:t>
            </a:r>
          </a:p>
        </p:txBody>
      </p:sp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5181600" y="2362200"/>
            <a:ext cx="2514600" cy="1600200"/>
          </a:xfrm>
          <a:prstGeom prst="rect">
            <a:avLst/>
          </a:prstGeom>
          <a:solidFill>
            <a:srgbClr val="F0F4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2"/>
                </a:solidFill>
              </a:rPr>
              <a:t>R=240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G=244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B=56</a:t>
            </a:r>
          </a:p>
        </p:txBody>
      </p:sp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1524000" y="4343400"/>
            <a:ext cx="2514600" cy="1600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2"/>
                </a:solidFill>
              </a:rPr>
              <a:t>R=150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G=150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B=150</a:t>
            </a:r>
          </a:p>
        </p:txBody>
      </p:sp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5181600" y="4343400"/>
            <a:ext cx="2514600" cy="1600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2"/>
                </a:solidFill>
              </a:rPr>
              <a:t>R=255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G=255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B=255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33CC33"/>
                </a:solidFill>
              </a:rPr>
              <a:t>G</a:t>
            </a:r>
            <a:r>
              <a:rPr lang="en-US" dirty="0" smtClean="0">
                <a:solidFill>
                  <a:srgbClr val="0000FF"/>
                </a:solidFill>
              </a:rPr>
              <a:t>B </a:t>
            </a:r>
            <a:r>
              <a:rPr lang="en-US" dirty="0" smtClean="0">
                <a:solidFill>
                  <a:schemeClr val="bg2"/>
                </a:solidFill>
              </a:rPr>
              <a:t>- </a:t>
            </a:r>
            <a:r>
              <a:rPr lang="en-US" dirty="0" smtClean="0"/>
              <a:t>In binary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33400" y="2667000"/>
            <a:ext cx="2971800" cy="2057400"/>
          </a:xfrm>
          <a:prstGeom prst="rect">
            <a:avLst/>
          </a:prstGeom>
          <a:solidFill>
            <a:srgbClr val="D458C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R=212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G=88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B=200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447800"/>
            <a:ext cx="50292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R = 212 </a:t>
            </a:r>
            <a:r>
              <a:rPr lang="en-US" sz="2800" dirty="0" smtClean="0">
                <a:sym typeface="Symbol" pitchFamily="18" charset="2"/>
              </a:rPr>
              <a:t> 11010100</a:t>
            </a:r>
          </a:p>
          <a:p>
            <a:pPr eaLnBrk="1" hangingPunct="1">
              <a:defRPr/>
            </a:pPr>
            <a:r>
              <a:rPr lang="en-US" sz="2800" dirty="0" smtClean="0">
                <a:sym typeface="Symbol" pitchFamily="18" charset="2"/>
              </a:rPr>
              <a:t>G </a:t>
            </a:r>
            <a:r>
              <a:rPr lang="en-US" sz="2800" smtClean="0">
                <a:sym typeface="Symbol" pitchFamily="18" charset="2"/>
              </a:rPr>
              <a:t>= </a:t>
            </a:r>
            <a:r>
              <a:rPr lang="en-US" sz="2800" smtClean="0">
                <a:sym typeface="Symbol" pitchFamily="18" charset="2"/>
              </a:rPr>
              <a:t>  88 </a:t>
            </a:r>
            <a:r>
              <a:rPr lang="en-US" sz="2800" dirty="0" smtClean="0">
                <a:sym typeface="Symbol" pitchFamily="18" charset="2"/>
              </a:rPr>
              <a:t> 01010100</a:t>
            </a:r>
          </a:p>
          <a:p>
            <a:pPr eaLnBrk="1" hangingPunct="1">
              <a:defRPr/>
            </a:pPr>
            <a:r>
              <a:rPr lang="en-US" sz="2800" dirty="0" smtClean="0">
                <a:sym typeface="Symbol" pitchFamily="18" charset="2"/>
              </a:rPr>
              <a:t>B = 200  11001000</a:t>
            </a:r>
            <a:br>
              <a:rPr lang="en-US" sz="2800" dirty="0" smtClean="0">
                <a:sym typeface="Symbol" pitchFamily="18" charset="2"/>
              </a:rPr>
            </a:br>
            <a:endParaRPr lang="en-US" sz="2800" dirty="0" smtClean="0">
              <a:sym typeface="Symbol" pitchFamily="18" charset="2"/>
            </a:endParaRPr>
          </a:p>
          <a:p>
            <a:pPr eaLnBrk="1" hangingPunct="1">
              <a:defRPr/>
            </a:pPr>
            <a:r>
              <a:rPr lang="en-US" sz="2800" dirty="0" smtClean="0">
                <a:sym typeface="Symbol" pitchFamily="18" charset="2"/>
              </a:rPr>
              <a:t>Color stored in 3 eight bit groups:</a:t>
            </a:r>
            <a:br>
              <a:rPr lang="en-US" sz="2800" dirty="0" smtClean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11010100  01010100  11001000</a:t>
            </a:r>
            <a:br>
              <a:rPr lang="en-US" sz="2400" dirty="0" smtClean="0">
                <a:sym typeface="Symbol" pitchFamily="18" charset="2"/>
              </a:rPr>
            </a:br>
            <a:endParaRPr lang="en-US" sz="2400" dirty="0" smtClean="0">
              <a:sym typeface="Symbol" pitchFamily="18" charset="2"/>
            </a:endParaRPr>
          </a:p>
          <a:p>
            <a:pPr eaLnBrk="1" hangingPunct="1">
              <a:defRPr/>
            </a:pPr>
            <a:r>
              <a:rPr lang="en-US" sz="2800" dirty="0" smtClean="0">
                <a:sym typeface="Symbol" pitchFamily="18" charset="2"/>
              </a:rPr>
              <a:t>Using 24 bits this way, there would be over 16 million colors.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4924</TotalTime>
  <Words>216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Slit</vt:lpstr>
      <vt:lpstr>Computer Science 101 </vt:lpstr>
      <vt:lpstr>Simplified Introduction  to Color Vision</vt:lpstr>
      <vt:lpstr>Wave Nature of Light</vt:lpstr>
      <vt:lpstr>Rod and Cone Cells</vt:lpstr>
      <vt:lpstr>Cone Cells</vt:lpstr>
      <vt:lpstr>Red Green Blue - RGB</vt:lpstr>
      <vt:lpstr>RGB - Storage</vt:lpstr>
      <vt:lpstr>RGB - Examples</vt:lpstr>
      <vt:lpstr>RGB - In binary</vt:lpstr>
      <vt:lpstr>RGB - In hexadecimal</vt:lpstr>
      <vt:lpstr>RGB - In hexadecimal</vt:lpstr>
      <vt:lpstr>Slide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 101 </dc:title>
  <dc:creator>Tom Whaley</dc:creator>
  <cp:lastModifiedBy>whaleyt</cp:lastModifiedBy>
  <cp:revision>109</cp:revision>
  <dcterms:created xsi:type="dcterms:W3CDTF">1998-01-26T21:07:02Z</dcterms:created>
  <dcterms:modified xsi:type="dcterms:W3CDTF">2010-09-30T14:56:59Z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3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C:\WINNT\Profiles\Administrator\Courses\101</vt:lpwstr>
  </property>
</Properties>
</file>